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0AC08-E20D-46EA-B500-2CA8BCC461EA}" v="1" dt="2023-11-08T22:37:45.858"/>
    <p1510:client id="{41E62C88-A6FD-46B5-8E36-DCC0B77B0AAC}" v="75" dt="2023-11-08T18:53:49.335"/>
    <p1510:client id="{7BE1D983-8EA8-4EDC-8193-FDC8595C83B2}" v="806" dt="2023-11-08T23:44:55.047"/>
    <p1510:client id="{804CE1A7-22DA-4877-9AE3-C43F279E2786}" v="38" dt="2023-11-08T23:06:19.988"/>
    <p1510:client id="{98F352F3-E079-4AD2-8414-1396EE61C52A}" v="8" dt="2023-11-15T22:35:57.519"/>
    <p1510:client id="{9ABFE692-9758-4AA4-AE58-2BCC87F068EB}" v="67" dt="2023-11-09T18:12:35.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2446E-46D9-4D6E-816B-B11244DF574F}"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D298B-4CE5-4804-AF60-F7D9BC2DD2BF}" type="slidenum">
              <a:rPr lang="en-US" smtClean="0"/>
              <a:t>‹#›</a:t>
            </a:fld>
            <a:endParaRPr lang="en-US"/>
          </a:p>
        </p:txBody>
      </p:sp>
    </p:spTree>
    <p:extLst>
      <p:ext uri="{BB962C8B-B14F-4D97-AF65-F5344CB8AC3E}">
        <p14:creationId xmlns:p14="http://schemas.microsoft.com/office/powerpoint/2010/main" val="21287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10D298B-4CE5-4804-AF60-F7D9BC2DD2BF}" type="slidenum">
              <a:rPr lang="en-US" smtClean="0"/>
              <a:t>1</a:t>
            </a:fld>
            <a:endParaRPr lang="en-US"/>
          </a:p>
        </p:txBody>
      </p:sp>
    </p:spTree>
    <p:extLst>
      <p:ext uri="{BB962C8B-B14F-4D97-AF65-F5344CB8AC3E}">
        <p14:creationId xmlns:p14="http://schemas.microsoft.com/office/powerpoint/2010/main" val="221066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6577-1996-2E95-A4CB-A635BEE3C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FCDC09-12D0-2129-7BF1-CE9B4294B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AA78E3-A42F-9897-B3C9-ED27454FC962}"/>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5" name="Footer Placeholder 4">
            <a:extLst>
              <a:ext uri="{FF2B5EF4-FFF2-40B4-BE49-F238E27FC236}">
                <a16:creationId xmlns:a16="http://schemas.microsoft.com/office/drawing/2014/main" id="{2B926BB7-CDEB-E214-80BF-4EBC2259F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C6B0B-1A94-6357-058E-CD0D4355DB4C}"/>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57440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B3C1-AB4D-47A3-EBDA-68BE8B7B98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106FD9-A2D0-66E0-E871-A18B8C593F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6CEBE-BB4A-DE06-A5B2-29855DE756BB}"/>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5" name="Footer Placeholder 4">
            <a:extLst>
              <a:ext uri="{FF2B5EF4-FFF2-40B4-BE49-F238E27FC236}">
                <a16:creationId xmlns:a16="http://schemas.microsoft.com/office/drawing/2014/main" id="{1962B618-7987-A6D5-6F9C-B42D05C76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C4A7C-5676-0E71-0415-BD8976113D04}"/>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336672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294D5-38DE-9D56-C63B-090856767C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6CEB5F-B387-381D-BCA7-24F0B45F2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65D16-D39E-3D2A-9E14-8C7257053273}"/>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5" name="Footer Placeholder 4">
            <a:extLst>
              <a:ext uri="{FF2B5EF4-FFF2-40B4-BE49-F238E27FC236}">
                <a16:creationId xmlns:a16="http://schemas.microsoft.com/office/drawing/2014/main" id="{A43D5D39-0671-6770-7E3F-0D3413F49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ECE7F-F33B-11BB-21E8-70D3569D49BA}"/>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316948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B574-CADC-825A-8040-59864BD17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6C57A-FCE9-6A64-F110-85FA5485C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36EC9-5BCA-D645-A7FD-4C0BFBA6607A}"/>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5" name="Footer Placeholder 4">
            <a:extLst>
              <a:ext uri="{FF2B5EF4-FFF2-40B4-BE49-F238E27FC236}">
                <a16:creationId xmlns:a16="http://schemas.microsoft.com/office/drawing/2014/main" id="{B4E46E5C-9EFF-58C4-4469-2CE31E42A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953A2-5DC1-F791-BDBD-1430E25A5164}"/>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409987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0D46-9776-7A52-7116-25A3C1B44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1884D2-887F-F0E1-D526-40CB6B632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EFF52-73B6-5F00-2AC8-E4C71C51BA74}"/>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5" name="Footer Placeholder 4">
            <a:extLst>
              <a:ext uri="{FF2B5EF4-FFF2-40B4-BE49-F238E27FC236}">
                <a16:creationId xmlns:a16="http://schemas.microsoft.com/office/drawing/2014/main" id="{B6CAC8D1-D601-C842-5A36-41336D0C2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ECD94-D78F-CE76-5B49-68F28078FA5B}"/>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41943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4732-82D6-F808-5EF1-0C9E2E4A6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1E695-6BF4-5F25-B1F9-A25B633815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CAC75D-4AEB-5B9B-5559-F276360E5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1091A7-1BFF-98EF-5D28-9A55A604FE6A}"/>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6" name="Footer Placeholder 5">
            <a:extLst>
              <a:ext uri="{FF2B5EF4-FFF2-40B4-BE49-F238E27FC236}">
                <a16:creationId xmlns:a16="http://schemas.microsoft.com/office/drawing/2014/main" id="{35825567-C48E-3B49-7C5C-EBF34BB0F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92202-89A9-F86D-69C6-E59CFDAC6AF5}"/>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305842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B94A-6600-5F5A-14BD-E9D00ADA6B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6DEF78-98A9-D72C-E91A-0EDB76772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9F916-2CDA-5BB2-A71A-E1429B06F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E308F-6269-0FFF-D9F3-F7E6D56E9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3D44DF-F6B7-C8BF-BB7B-1E483F8D8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32B513-FEAB-1F39-8470-70250E6C7A01}"/>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8" name="Footer Placeholder 7">
            <a:extLst>
              <a:ext uri="{FF2B5EF4-FFF2-40B4-BE49-F238E27FC236}">
                <a16:creationId xmlns:a16="http://schemas.microsoft.com/office/drawing/2014/main" id="{32175656-EB16-5BC1-627C-38CD13AB87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49D02D-5781-828E-2D22-5DDAB8383A8E}"/>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192820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D056-4107-3209-09E7-786F0B6A63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3FC121-393B-7D79-2E4B-5935D6D13345}"/>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4" name="Footer Placeholder 3">
            <a:extLst>
              <a:ext uri="{FF2B5EF4-FFF2-40B4-BE49-F238E27FC236}">
                <a16:creationId xmlns:a16="http://schemas.microsoft.com/office/drawing/2014/main" id="{3CE7BE2A-840E-0C12-758B-8EB9C18DE1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F2559C-2A08-1F07-C075-FE84DD4DA752}"/>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300908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13684-33DC-229F-B8FF-70164B603B24}"/>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3" name="Footer Placeholder 2">
            <a:extLst>
              <a:ext uri="{FF2B5EF4-FFF2-40B4-BE49-F238E27FC236}">
                <a16:creationId xmlns:a16="http://schemas.microsoft.com/office/drawing/2014/main" id="{93039FA0-A47B-B35E-87A3-3ABD23080B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44CDE-056C-E6F8-D8AB-31B94F63ECFC}"/>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180589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D4A0-B711-3ED8-03F6-F2E52EA12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F7F0F0-1987-52BE-591C-697DE4527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FC2BCD-70B2-C6F8-E7AD-255FC4473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88F1A-7702-95D9-BCE2-A8ACB57A1F76}"/>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6" name="Footer Placeholder 5">
            <a:extLst>
              <a:ext uri="{FF2B5EF4-FFF2-40B4-BE49-F238E27FC236}">
                <a16:creationId xmlns:a16="http://schemas.microsoft.com/office/drawing/2014/main" id="{D7FBA3CC-5A02-4EFF-80E3-BC348089C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C84BE-9093-191A-3AA8-2266E7B2FE83}"/>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24372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7750-55DA-F152-33E5-3D237A5E0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66F40-9ADC-C075-CE30-B09E65A8A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8CAA72-7157-C6CF-E295-344F582A2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BCB28-8AE8-9EB4-A76D-84C792CD5E72}"/>
              </a:ext>
            </a:extLst>
          </p:cNvPr>
          <p:cNvSpPr>
            <a:spLocks noGrp="1"/>
          </p:cNvSpPr>
          <p:nvPr>
            <p:ph type="dt" sz="half" idx="10"/>
          </p:nvPr>
        </p:nvSpPr>
        <p:spPr/>
        <p:txBody>
          <a:bodyPr/>
          <a:lstStyle/>
          <a:p>
            <a:fld id="{6ABC867A-8DFD-42DA-AD54-65042E5E6FA5}" type="datetimeFigureOut">
              <a:rPr lang="en-US" smtClean="0"/>
              <a:t>11/30/2023</a:t>
            </a:fld>
            <a:endParaRPr lang="en-US"/>
          </a:p>
        </p:txBody>
      </p:sp>
      <p:sp>
        <p:nvSpPr>
          <p:cNvPr id="6" name="Footer Placeholder 5">
            <a:extLst>
              <a:ext uri="{FF2B5EF4-FFF2-40B4-BE49-F238E27FC236}">
                <a16:creationId xmlns:a16="http://schemas.microsoft.com/office/drawing/2014/main" id="{3FDEE4C8-CB8B-6B1D-7D5C-C93D672EE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459FE-3AA6-DD44-B52E-DBC99F84BBE8}"/>
              </a:ext>
            </a:extLst>
          </p:cNvPr>
          <p:cNvSpPr>
            <a:spLocks noGrp="1"/>
          </p:cNvSpPr>
          <p:nvPr>
            <p:ph type="sldNum" sz="quarter" idx="12"/>
          </p:nvPr>
        </p:nvSpPr>
        <p:spPr/>
        <p:txBody>
          <a:bodyPr/>
          <a:lstStyle/>
          <a:p>
            <a:fld id="{9AFD5603-65BB-496D-BD68-2AE5C622FCB9}" type="slidenum">
              <a:rPr lang="en-US" smtClean="0"/>
              <a:t>‹#›</a:t>
            </a:fld>
            <a:endParaRPr lang="en-US"/>
          </a:p>
        </p:txBody>
      </p:sp>
    </p:spTree>
    <p:extLst>
      <p:ext uri="{BB962C8B-B14F-4D97-AF65-F5344CB8AC3E}">
        <p14:creationId xmlns:p14="http://schemas.microsoft.com/office/powerpoint/2010/main" val="62751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01D632-5B39-D7C7-6DD6-5316AEAC1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1917FF-9F60-8458-E735-D3BEDC60E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AC650-31F9-64B5-8965-DD046A8A9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867A-8DFD-42DA-AD54-65042E5E6FA5}" type="datetimeFigureOut">
              <a:rPr lang="en-US" smtClean="0"/>
              <a:t>11/30/2023</a:t>
            </a:fld>
            <a:endParaRPr lang="en-US"/>
          </a:p>
        </p:txBody>
      </p:sp>
      <p:sp>
        <p:nvSpPr>
          <p:cNvPr id="5" name="Footer Placeholder 4">
            <a:extLst>
              <a:ext uri="{FF2B5EF4-FFF2-40B4-BE49-F238E27FC236}">
                <a16:creationId xmlns:a16="http://schemas.microsoft.com/office/drawing/2014/main" id="{77B5ADA9-19B4-757A-AD5A-99AA8C760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46E1C9-BB8C-512C-E6F8-4D9F38A92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D5603-65BB-496D-BD68-2AE5C622FCB9}" type="slidenum">
              <a:rPr lang="en-US" smtClean="0"/>
              <a:t>‹#›</a:t>
            </a:fld>
            <a:endParaRPr lang="en-US"/>
          </a:p>
        </p:txBody>
      </p:sp>
    </p:spTree>
    <p:extLst>
      <p:ext uri="{BB962C8B-B14F-4D97-AF65-F5344CB8AC3E}">
        <p14:creationId xmlns:p14="http://schemas.microsoft.com/office/powerpoint/2010/main" val="2939192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sars.org.uiowa.edu/team" TargetMode="External"/><Relationship Id="rId13" Type="http://schemas.openxmlformats.org/officeDocument/2006/relationships/image" Target="../media/image6.jpeg"/><Relationship Id="rId3" Type="http://schemas.openxmlformats.org/officeDocument/2006/relationships/hyperlink" Target="https://csars.org.uiowa.edu/" TargetMode="External"/><Relationship Id="rId7" Type="http://schemas.openxmlformats.org/officeDocument/2006/relationships/hyperlink" Target="https://ehs.research.uiowa.edu/liquid-nitrogen-handling#:~:text=Loose%2Dfitting%20thermal%20insulated%20or,also%20recommended%20while%20handling%20containers" TargetMode="Externa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png"/><Relationship Id="rId5" Type="http://schemas.openxmlformats.org/officeDocument/2006/relationships/hyperlink" Target="https://docs.google.com/forms/d/e/1FAIpQLSflqRYUBQzWuHGzAJF8oQ56qoXTKXI_l3kfD_70kFcQJVPzew/viewform" TargetMode="External"/><Relationship Id="rId10" Type="http://schemas.openxmlformats.org/officeDocument/2006/relationships/image" Target="../media/image3.png"/><Relationship Id="rId4" Type="http://schemas.openxmlformats.org/officeDocument/2006/relationships/hyperlink" Target="https://csars.org.uiowa.edu/safe-tee-initiative" TargetMode="Externa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74B86B-875A-E012-C0D2-9CF40DB3B975}"/>
              </a:ext>
            </a:extLst>
          </p:cNvPr>
          <p:cNvSpPr/>
          <p:nvPr/>
        </p:nvSpPr>
        <p:spPr>
          <a:xfrm>
            <a:off x="76073" y="3671029"/>
            <a:ext cx="3036297" cy="30751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E4A976C-9F2C-E7FB-227D-A206757546F7}"/>
              </a:ext>
            </a:extLst>
          </p:cNvPr>
          <p:cNvSpPr txBox="1"/>
          <p:nvPr/>
        </p:nvSpPr>
        <p:spPr>
          <a:xfrm>
            <a:off x="79446" y="3650985"/>
            <a:ext cx="3071114" cy="584775"/>
          </a:xfrm>
          <a:prstGeom prst="rect">
            <a:avLst/>
          </a:prstGeom>
          <a:noFill/>
        </p:spPr>
        <p:txBody>
          <a:bodyPr wrap="square" lIns="91440" tIns="45720" rIns="91440" bIns="45720" rtlCol="0" anchor="t">
            <a:spAutoFit/>
          </a:bodyPr>
          <a:lstStyle/>
          <a:p>
            <a:pPr algn="ctr"/>
            <a:r>
              <a:rPr lang="en-US" sz="1600" b="1"/>
              <a:t>Thank you for supporting the CSARS pumpkin stress ball sale!</a:t>
            </a:r>
          </a:p>
        </p:txBody>
      </p:sp>
      <p:sp>
        <p:nvSpPr>
          <p:cNvPr id="4" name="TextBox 3">
            <a:extLst>
              <a:ext uri="{FF2B5EF4-FFF2-40B4-BE49-F238E27FC236}">
                <a16:creationId xmlns:a16="http://schemas.microsoft.com/office/drawing/2014/main" id="{ABEBEEA7-70A7-62FC-7F2B-2A3F5119D921}"/>
              </a:ext>
            </a:extLst>
          </p:cNvPr>
          <p:cNvSpPr txBox="1"/>
          <p:nvPr/>
        </p:nvSpPr>
        <p:spPr>
          <a:xfrm>
            <a:off x="3148615" y="-117311"/>
            <a:ext cx="6132459" cy="830997"/>
          </a:xfrm>
          <a:prstGeom prst="rect">
            <a:avLst/>
          </a:prstGeom>
          <a:noFill/>
        </p:spPr>
        <p:txBody>
          <a:bodyPr wrap="square" rtlCol="0">
            <a:spAutoFit/>
          </a:bodyPr>
          <a:lstStyle/>
          <a:p>
            <a:pPr algn="ctr"/>
            <a:r>
              <a:rPr lang="en-US" sz="4800">
                <a:latin typeface="Broadway" panose="04040905080B02020502" pitchFamily="82" charset="0"/>
              </a:rPr>
              <a:t>Safety Times</a:t>
            </a:r>
          </a:p>
        </p:txBody>
      </p:sp>
      <p:sp>
        <p:nvSpPr>
          <p:cNvPr id="6" name="Rectangle 5">
            <a:extLst>
              <a:ext uri="{FF2B5EF4-FFF2-40B4-BE49-F238E27FC236}">
                <a16:creationId xmlns:a16="http://schemas.microsoft.com/office/drawing/2014/main" id="{B6D18897-9078-37C8-0F2A-8CCD51D49BF6}"/>
              </a:ext>
            </a:extLst>
          </p:cNvPr>
          <p:cNvSpPr/>
          <p:nvPr/>
        </p:nvSpPr>
        <p:spPr>
          <a:xfrm>
            <a:off x="76074" y="92626"/>
            <a:ext cx="3035516" cy="34884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F02A0A-F54A-99DB-26D1-143080E4285C}"/>
              </a:ext>
            </a:extLst>
          </p:cNvPr>
          <p:cNvSpPr/>
          <p:nvPr/>
        </p:nvSpPr>
        <p:spPr>
          <a:xfrm>
            <a:off x="3192525" y="605526"/>
            <a:ext cx="2983972" cy="3986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488D32-B03A-4EDC-535F-7F157B00543C}"/>
              </a:ext>
            </a:extLst>
          </p:cNvPr>
          <p:cNvSpPr/>
          <p:nvPr/>
        </p:nvSpPr>
        <p:spPr>
          <a:xfrm>
            <a:off x="6176494" y="605526"/>
            <a:ext cx="3035171" cy="39865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3F33D2-AF1A-A1C2-BE91-A1B520F37239}"/>
              </a:ext>
            </a:extLst>
          </p:cNvPr>
          <p:cNvSpPr/>
          <p:nvPr/>
        </p:nvSpPr>
        <p:spPr>
          <a:xfrm>
            <a:off x="9335210" y="92625"/>
            <a:ext cx="2747392" cy="41809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D2CFBC-E497-5A99-07E0-036659617D9B}"/>
              </a:ext>
            </a:extLst>
          </p:cNvPr>
          <p:cNvSpPr/>
          <p:nvPr/>
        </p:nvSpPr>
        <p:spPr>
          <a:xfrm>
            <a:off x="3197122" y="4680318"/>
            <a:ext cx="6014543" cy="20964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8AE461-26F9-1961-791B-DE289BF484AF}"/>
              </a:ext>
            </a:extLst>
          </p:cNvPr>
          <p:cNvSpPr/>
          <p:nvPr/>
        </p:nvSpPr>
        <p:spPr>
          <a:xfrm>
            <a:off x="9314044" y="4347890"/>
            <a:ext cx="2789724" cy="24174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0B918D5-1302-7E7E-F5AC-972C559FDFEA}"/>
              </a:ext>
            </a:extLst>
          </p:cNvPr>
          <p:cNvSpPr txBox="1"/>
          <p:nvPr/>
        </p:nvSpPr>
        <p:spPr>
          <a:xfrm>
            <a:off x="108299" y="97771"/>
            <a:ext cx="3022420" cy="400110"/>
          </a:xfrm>
          <a:prstGeom prst="rect">
            <a:avLst/>
          </a:prstGeom>
          <a:noFill/>
        </p:spPr>
        <p:txBody>
          <a:bodyPr wrap="square" lIns="91440" tIns="45720" rIns="91440" bIns="45720" rtlCol="0" anchor="t">
            <a:spAutoFit/>
          </a:bodyPr>
          <a:lstStyle/>
          <a:p>
            <a:r>
              <a:rPr lang="en-US" sz="2000" b="1">
                <a:latin typeface="Calibri"/>
                <a:cs typeface="Calibri"/>
              </a:rPr>
              <a:t>Hello!</a:t>
            </a:r>
          </a:p>
        </p:txBody>
      </p:sp>
      <p:sp>
        <p:nvSpPr>
          <p:cNvPr id="14" name="TextBox 13">
            <a:extLst>
              <a:ext uri="{FF2B5EF4-FFF2-40B4-BE49-F238E27FC236}">
                <a16:creationId xmlns:a16="http://schemas.microsoft.com/office/drawing/2014/main" id="{4B721065-F565-FABC-052B-395603B1225C}"/>
              </a:ext>
            </a:extLst>
          </p:cNvPr>
          <p:cNvSpPr txBox="1"/>
          <p:nvPr/>
        </p:nvSpPr>
        <p:spPr>
          <a:xfrm>
            <a:off x="3223261" y="4634022"/>
            <a:ext cx="4135272" cy="2154436"/>
          </a:xfrm>
          <a:prstGeom prst="rect">
            <a:avLst/>
          </a:prstGeom>
          <a:noFill/>
        </p:spPr>
        <p:txBody>
          <a:bodyPr wrap="square" lIns="91440" tIns="45720" rIns="91440" bIns="45720" rtlCol="0" anchor="t">
            <a:spAutoFit/>
          </a:bodyPr>
          <a:lstStyle/>
          <a:p>
            <a:pPr algn="just"/>
            <a:r>
              <a:rPr lang="en-US" dirty="0">
                <a:latin typeface="Calibri"/>
                <a:ea typeface="Calibri"/>
                <a:cs typeface="Calibri"/>
              </a:rPr>
              <a:t>Safe- Tee initiative: </a:t>
            </a:r>
          </a:p>
          <a:p>
            <a:pPr algn="just"/>
            <a:r>
              <a:rPr lang="en-US" b="1" dirty="0">
                <a:latin typeface="Calibri"/>
                <a:ea typeface="Calibri"/>
                <a:cs typeface="Calibri"/>
              </a:rPr>
              <a:t>Aleena L</a:t>
            </a:r>
            <a:r>
              <a:rPr lang="en-US" b="1" dirty="0">
                <a:solidFill>
                  <a:srgbClr val="000000"/>
                </a:solidFill>
                <a:latin typeface="Calibri"/>
                <a:ea typeface="Calibri"/>
                <a:cs typeface="Calibri"/>
              </a:rPr>
              <a:t>. </a:t>
            </a:r>
            <a:r>
              <a:rPr lang="en-US" sz="1400" dirty="0">
                <a:solidFill>
                  <a:srgbClr val="232429"/>
                </a:solidFill>
                <a:latin typeface="Calibri"/>
                <a:ea typeface="Calibri"/>
                <a:cs typeface="Calibri"/>
              </a:rPr>
              <a:t>"consistently demonstrates exemplary safe behavior within the chemistry laboratory. She approaches her work with a meticulous and cautious attitude, ensuring that all necessary safety protocols and procedures are strictly followed. […]  Her collaborative spirit fosters an environment where everyone is informed and committed to maintaining a secure workspace.</a:t>
            </a:r>
            <a:r>
              <a:rPr lang="en-US" sz="1400" dirty="0">
                <a:latin typeface="Calibri"/>
                <a:ea typeface="Calibri"/>
                <a:cs typeface="Calibri"/>
              </a:rPr>
              <a:t>” Thanks for being safe Aleena!</a:t>
            </a:r>
          </a:p>
        </p:txBody>
      </p:sp>
      <p:sp>
        <p:nvSpPr>
          <p:cNvPr id="15" name="TextBox 14">
            <a:extLst>
              <a:ext uri="{FF2B5EF4-FFF2-40B4-BE49-F238E27FC236}">
                <a16:creationId xmlns:a16="http://schemas.microsoft.com/office/drawing/2014/main" id="{5CCCD9B8-2F5F-8FFE-F05A-317437B260D4}"/>
              </a:ext>
            </a:extLst>
          </p:cNvPr>
          <p:cNvSpPr txBox="1"/>
          <p:nvPr/>
        </p:nvSpPr>
        <p:spPr>
          <a:xfrm>
            <a:off x="9304148" y="4357659"/>
            <a:ext cx="2793625" cy="2339102"/>
          </a:xfrm>
          <a:prstGeom prst="rect">
            <a:avLst/>
          </a:prstGeom>
          <a:noFill/>
        </p:spPr>
        <p:txBody>
          <a:bodyPr wrap="square" lIns="91440" tIns="45720" rIns="91440" bIns="45720" rtlCol="0" anchor="t">
            <a:spAutoFit/>
          </a:bodyPr>
          <a:lstStyle/>
          <a:p>
            <a:r>
              <a:rPr lang="en-US" sz="2000" u="sng" dirty="0"/>
              <a:t>Contact us for more info:</a:t>
            </a:r>
          </a:p>
          <a:p>
            <a:r>
              <a:rPr lang="en-US" sz="1400" b="1" dirty="0">
                <a:ea typeface="Calibri"/>
                <a:cs typeface="Calibri"/>
              </a:rPr>
              <a:t>Next meeting:</a:t>
            </a:r>
            <a:r>
              <a:rPr lang="en-US" sz="1400" dirty="0">
                <a:ea typeface="Calibri"/>
                <a:cs typeface="Calibri"/>
              </a:rPr>
              <a:t> </a:t>
            </a:r>
          </a:p>
          <a:p>
            <a:r>
              <a:rPr lang="en-US" sz="1400" dirty="0">
                <a:ea typeface="Calibri"/>
                <a:cs typeface="Calibri"/>
              </a:rPr>
              <a:t>Dec 13th 4:30-5:30 pm, W323 CB</a:t>
            </a:r>
            <a:endParaRPr lang="en-US" dirty="0"/>
          </a:p>
          <a:p>
            <a:r>
              <a:rPr lang="en-US" sz="1400" dirty="0">
                <a:ea typeface="Calibri"/>
                <a:cs typeface="Calibri"/>
              </a:rPr>
              <a:t>Chair: Darby Duffy</a:t>
            </a:r>
          </a:p>
          <a:p>
            <a:r>
              <a:rPr lang="en-US" sz="1400" dirty="0">
                <a:cs typeface="Calibri"/>
              </a:rPr>
              <a:t>darby-duffy@uiowa.edu</a:t>
            </a:r>
            <a:endParaRPr lang="en-US" dirty="0"/>
          </a:p>
          <a:p>
            <a:r>
              <a:rPr lang="en-US" sz="1400" dirty="0"/>
              <a:t>Website: </a:t>
            </a:r>
            <a:r>
              <a:rPr lang="en-US" sz="1400" u="sng" dirty="0">
                <a:solidFill>
                  <a:srgbClr val="0563C1"/>
                </a:solidFill>
                <a:ea typeface="Calibri"/>
                <a:cs typeface="Calibri"/>
                <a:hlinkClick r:id="rId3"/>
              </a:rPr>
              <a:t>https://csars.org.uiowa.edu/</a:t>
            </a:r>
            <a:endParaRPr lang="en-US" sz="1400" dirty="0">
              <a:solidFill>
                <a:srgbClr val="000000"/>
              </a:solidFill>
              <a:ea typeface="Calibri"/>
              <a:cs typeface="Calibri"/>
            </a:endParaRPr>
          </a:p>
          <a:p>
            <a:r>
              <a:rPr lang="en-US" sz="1400" dirty="0">
                <a:ea typeface="Calibri"/>
                <a:cs typeface="Calibri"/>
              </a:rPr>
              <a:t>Twitter:</a:t>
            </a:r>
          </a:p>
          <a:p>
            <a:r>
              <a:rPr lang="en-US" sz="1400" dirty="0">
                <a:ea typeface="Calibri"/>
                <a:cs typeface="Calibri"/>
              </a:rPr>
              <a:t>@UIowaCSARS</a:t>
            </a:r>
          </a:p>
          <a:p>
            <a:r>
              <a:rPr lang="en-US" sz="1400" u="sng" dirty="0">
                <a:solidFill>
                  <a:srgbClr val="0563C1"/>
                </a:solidFill>
                <a:cs typeface="Calibri"/>
                <a:hlinkClick r:id="rId4"/>
              </a:rPr>
              <a:t>Nominate for safe-tee raffle!</a:t>
            </a:r>
            <a:endParaRPr lang="en-US" dirty="0"/>
          </a:p>
        </p:txBody>
      </p:sp>
      <p:sp>
        <p:nvSpPr>
          <p:cNvPr id="5" name="TextBox 4">
            <a:extLst>
              <a:ext uri="{FF2B5EF4-FFF2-40B4-BE49-F238E27FC236}">
                <a16:creationId xmlns:a16="http://schemas.microsoft.com/office/drawing/2014/main" id="{3340F841-A6DB-AFAB-9EC0-D3999359F133}"/>
              </a:ext>
            </a:extLst>
          </p:cNvPr>
          <p:cNvSpPr txBox="1"/>
          <p:nvPr/>
        </p:nvSpPr>
        <p:spPr>
          <a:xfrm>
            <a:off x="3125602" y="540515"/>
            <a:ext cx="6102239" cy="2508379"/>
          </a:xfrm>
          <a:prstGeom prst="rect">
            <a:avLst/>
          </a:prstGeom>
          <a:noFill/>
        </p:spPr>
        <p:txBody>
          <a:bodyPr wrap="square" lIns="91440" tIns="45720" rIns="91440" bIns="45720" rtlCol="0" anchor="t">
            <a:spAutoFit/>
          </a:bodyPr>
          <a:lstStyle/>
          <a:p>
            <a:pPr algn="just"/>
            <a:r>
              <a:rPr lang="en-US" sz="1900" b="1" dirty="0">
                <a:ea typeface="+mn-lt"/>
                <a:cs typeface="+mn-lt"/>
              </a:rPr>
              <a:t>CSARS</a:t>
            </a:r>
            <a:r>
              <a:rPr lang="en-US" sz="1400" dirty="0">
                <a:ea typeface="+mn-lt"/>
                <a:cs typeface="+mn-lt"/>
              </a:rPr>
              <a:t> stands for Chemical Safety and Responsibility Stewards. We are a Graduate Student organization in the Department of Chemistry. Our Mission is to promote chemical safety awareness within our department, and to enhance the safety culture!   We work to ensure everyone in the department receives important safety-related information, and to develop and provide resources on safety best practices. Whether you’re actively working in a research laboratory, teaching an undergraduate lab, taking classes, or just want to keep up to date on the protocols, we’ve got something for you! Interested in Joining? Stop by our </a:t>
            </a:r>
            <a:r>
              <a:rPr lang="en-US" sz="1400" b="1" u="sng" dirty="0">
                <a:ea typeface="+mn-lt"/>
                <a:cs typeface="+mn-lt"/>
              </a:rPr>
              <a:t>next meeting, December 13</a:t>
            </a:r>
            <a:r>
              <a:rPr lang="en-US" sz="900" b="1" u="sng" baseline="30000" dirty="0">
                <a:ea typeface="+mn-lt"/>
                <a:cs typeface="+mn-lt"/>
              </a:rPr>
              <a:t>th</a:t>
            </a:r>
            <a:r>
              <a:rPr lang="en-US" sz="1400" b="1" u="sng" dirty="0">
                <a:ea typeface="+mn-lt"/>
                <a:cs typeface="+mn-lt"/>
              </a:rPr>
              <a:t> in W323</a:t>
            </a:r>
            <a:r>
              <a:rPr lang="en-US" sz="1400" dirty="0">
                <a:ea typeface="+mn-lt"/>
                <a:cs typeface="+mn-lt"/>
              </a:rPr>
              <a:t> or check out our website for more information. Don’t worry if your work isn’t in a lab or traditional area of study. </a:t>
            </a:r>
            <a:endParaRPr lang="en-US" sz="1400" dirty="0">
              <a:ea typeface="Calibri"/>
              <a:cs typeface="Calibri"/>
            </a:endParaRPr>
          </a:p>
          <a:p>
            <a:pPr algn="just"/>
            <a:endParaRPr lang="en-US" sz="1200">
              <a:ea typeface="Calibri"/>
              <a:cs typeface="Calibri"/>
            </a:endParaRPr>
          </a:p>
        </p:txBody>
      </p:sp>
      <p:sp>
        <p:nvSpPr>
          <p:cNvPr id="2" name="TextBox 1">
            <a:extLst>
              <a:ext uri="{FF2B5EF4-FFF2-40B4-BE49-F238E27FC236}">
                <a16:creationId xmlns:a16="http://schemas.microsoft.com/office/drawing/2014/main" id="{9F71FEDF-E2E1-0587-D742-2B02B73292F6}"/>
              </a:ext>
            </a:extLst>
          </p:cNvPr>
          <p:cNvSpPr txBox="1"/>
          <p:nvPr/>
        </p:nvSpPr>
        <p:spPr>
          <a:xfrm>
            <a:off x="80755" y="412473"/>
            <a:ext cx="303295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cs typeface="Calibri"/>
              </a:rPr>
              <a:t>CSARS is excited to introduce our bimonthly newsletter. This short newsletter will include safety tips, Safe-Tee winners, departmental safety updates, and information about any upcoming CSARS/safety events! Have ideas for us to include in future newsletters? Suggest them </a:t>
            </a:r>
            <a:r>
              <a:rPr lang="en-US" sz="1400">
                <a:cs typeface="Calibri"/>
                <a:hlinkClick r:id="rId5"/>
              </a:rPr>
              <a:t>here</a:t>
            </a:r>
            <a:r>
              <a:rPr lang="en-US" sz="1400">
                <a:cs typeface="Calibri"/>
              </a:rPr>
              <a:t>!</a:t>
            </a:r>
          </a:p>
        </p:txBody>
      </p:sp>
      <p:pic>
        <p:nvPicPr>
          <p:cNvPr id="3" name="Picture 2" descr="A group of women standing around a table&#10;&#10;Description automatically generated">
            <a:extLst>
              <a:ext uri="{FF2B5EF4-FFF2-40B4-BE49-F238E27FC236}">
                <a16:creationId xmlns:a16="http://schemas.microsoft.com/office/drawing/2014/main" id="{51D2B700-B18E-B6DC-2D0F-A8CACC8DD871}"/>
              </a:ext>
            </a:extLst>
          </p:cNvPr>
          <p:cNvPicPr>
            <a:picLocks noChangeAspect="1"/>
          </p:cNvPicPr>
          <p:nvPr/>
        </p:nvPicPr>
        <p:blipFill>
          <a:blip r:embed="rId6"/>
          <a:stretch>
            <a:fillRect/>
          </a:stretch>
        </p:blipFill>
        <p:spPr>
          <a:xfrm>
            <a:off x="161005" y="4217857"/>
            <a:ext cx="2869351" cy="2464966"/>
          </a:xfrm>
          <a:prstGeom prst="rect">
            <a:avLst/>
          </a:prstGeom>
        </p:spPr>
      </p:pic>
      <p:sp>
        <p:nvSpPr>
          <p:cNvPr id="19" name="TextBox 18">
            <a:extLst>
              <a:ext uri="{FF2B5EF4-FFF2-40B4-BE49-F238E27FC236}">
                <a16:creationId xmlns:a16="http://schemas.microsoft.com/office/drawing/2014/main" id="{3626D204-5685-4420-05D7-35BE87D26FBA}"/>
              </a:ext>
            </a:extLst>
          </p:cNvPr>
          <p:cNvSpPr txBox="1"/>
          <p:nvPr/>
        </p:nvSpPr>
        <p:spPr>
          <a:xfrm>
            <a:off x="9337343" y="489044"/>
            <a:ext cx="2740924"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a:ea typeface="Calibri"/>
                <a:cs typeface="Calibri"/>
              </a:rPr>
              <a:t>Handling Liquid Nitrogen</a:t>
            </a:r>
          </a:p>
          <a:p>
            <a:pPr algn="just"/>
            <a:r>
              <a:rPr lang="en-US" sz="1400">
                <a:ea typeface="Calibri"/>
                <a:cs typeface="Calibri"/>
              </a:rPr>
              <a:t>Cryogenic liquids contain hazards with rapid freezing, asphyxiation, pressure buildup, and explosions.</a:t>
            </a:r>
          </a:p>
          <a:p>
            <a:pPr algn="just"/>
            <a:endParaRPr lang="en-US" sz="1400">
              <a:ea typeface="Calibri"/>
              <a:cs typeface="Calibri"/>
            </a:endParaRPr>
          </a:p>
          <a:p>
            <a:pPr algn="just"/>
            <a:r>
              <a:rPr lang="en-US" sz="1400" u="sng">
                <a:ea typeface="Calibri"/>
                <a:cs typeface="Calibri"/>
              </a:rPr>
              <a:t>Safety measures:</a:t>
            </a:r>
            <a:r>
              <a:rPr lang="en-US" sz="1400">
                <a:ea typeface="Calibri"/>
                <a:cs typeface="Calibri"/>
              </a:rPr>
              <a:t> Liquid nitrogen should always be handled in well-ventilated areas with properly insulated containment vessels.</a:t>
            </a:r>
          </a:p>
          <a:p>
            <a:pPr algn="just"/>
            <a:endParaRPr lang="en-US" sz="1400">
              <a:ea typeface="Calibri"/>
              <a:cs typeface="Calibri"/>
            </a:endParaRPr>
          </a:p>
          <a:p>
            <a:pPr algn="just"/>
            <a:r>
              <a:rPr lang="en-US" sz="1400" u="sng">
                <a:ea typeface="Calibri"/>
                <a:cs typeface="Calibri"/>
              </a:rPr>
              <a:t>PPE:</a:t>
            </a:r>
            <a:r>
              <a:rPr lang="en-US" sz="1400">
                <a:ea typeface="Calibri"/>
                <a:cs typeface="Calibri"/>
              </a:rPr>
              <a:t> Wear a face shield or goggles, long sleeves and pants, and thermally-insulated or leather gloves. </a:t>
            </a:r>
          </a:p>
          <a:p>
            <a:pPr algn="just"/>
            <a:endParaRPr lang="en-US" sz="1400">
              <a:ea typeface="Calibri"/>
              <a:cs typeface="Calibri"/>
            </a:endParaRPr>
          </a:p>
          <a:p>
            <a:pPr algn="just"/>
            <a:r>
              <a:rPr lang="en-US" sz="1400">
                <a:ea typeface="+mn-lt"/>
                <a:cs typeface="+mn-lt"/>
                <a:hlinkClick r:id="rId7"/>
              </a:rPr>
              <a:t>EHS - Liquid Nitrogen</a:t>
            </a:r>
            <a:endParaRPr lang="en-US" sz="1400">
              <a:ea typeface="+mn-lt"/>
              <a:cs typeface="+mn-lt"/>
            </a:endParaRPr>
          </a:p>
          <a:p>
            <a:pPr algn="just"/>
            <a:endParaRPr lang="en-US" sz="1400">
              <a:ea typeface="+mn-lt"/>
              <a:cs typeface="+mn-lt"/>
            </a:endParaRPr>
          </a:p>
        </p:txBody>
      </p:sp>
      <p:sp>
        <p:nvSpPr>
          <p:cNvPr id="13" name="TextBox 12">
            <a:extLst>
              <a:ext uri="{FF2B5EF4-FFF2-40B4-BE49-F238E27FC236}">
                <a16:creationId xmlns:a16="http://schemas.microsoft.com/office/drawing/2014/main" id="{8E8CD38F-6C58-F402-F34E-65E4904CB647}"/>
              </a:ext>
            </a:extLst>
          </p:cNvPr>
          <p:cNvSpPr txBox="1"/>
          <p:nvPr/>
        </p:nvSpPr>
        <p:spPr>
          <a:xfrm>
            <a:off x="3112897" y="2761630"/>
            <a:ext cx="4149796" cy="1849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ea typeface="Calibri"/>
                <a:cs typeface="Calibri"/>
              </a:rPr>
              <a:t>We’re from every area of chemistry research, including dry labs and computational! Our </a:t>
            </a:r>
            <a:r>
              <a:rPr lang="en-US" sz="1400">
                <a:ea typeface="Calibri"/>
                <a:cs typeface="Calibri"/>
                <a:hlinkClick r:id="rId8"/>
              </a:rPr>
              <a:t>current board</a:t>
            </a:r>
            <a:r>
              <a:rPr lang="en-US" sz="1400">
                <a:ea typeface="Calibri"/>
                <a:cs typeface="Calibri"/>
              </a:rPr>
              <a:t> includes Darby Duffy [Chair, Analytical &amp; Inorganic], Emma Markun [Vice-Chair, Inorganic], Hannah Nennig [Archivist, Chemical Education], Heather Koska [Communications, Organic], Hannah Hansen [Social Media, Inorganic &amp; Physical], and Nicole Shapiro [Maintenance, Inorganic &amp; Engineering].</a:t>
            </a:r>
            <a:endParaRPr lang="en-US"/>
          </a:p>
        </p:txBody>
      </p:sp>
      <p:pic>
        <p:nvPicPr>
          <p:cNvPr id="21" name="Picture 20" descr="A person holding a black shirt&#10;&#10;Description automatically generated">
            <a:extLst>
              <a:ext uri="{FF2B5EF4-FFF2-40B4-BE49-F238E27FC236}">
                <a16:creationId xmlns:a16="http://schemas.microsoft.com/office/drawing/2014/main" id="{FA37A3FE-98E2-9E15-1034-76C67F524D7A}"/>
              </a:ext>
            </a:extLst>
          </p:cNvPr>
          <p:cNvPicPr>
            <a:picLocks noChangeAspect="1"/>
          </p:cNvPicPr>
          <p:nvPr/>
        </p:nvPicPr>
        <p:blipFill rotWithShape="1">
          <a:blip r:embed="rId9"/>
          <a:srcRect l="11814" t="-1143" b="490"/>
          <a:stretch/>
        </p:blipFill>
        <p:spPr>
          <a:xfrm rot="5400000">
            <a:off x="7283342" y="4823122"/>
            <a:ext cx="2067908" cy="1779844"/>
          </a:xfrm>
          <a:prstGeom prst="rect">
            <a:avLst/>
          </a:prstGeom>
        </p:spPr>
      </p:pic>
      <p:pic>
        <p:nvPicPr>
          <p:cNvPr id="22" name="Picture 21" descr="A grey plastic container with a blue lid&#10;&#10;Description automatically generated">
            <a:extLst>
              <a:ext uri="{FF2B5EF4-FFF2-40B4-BE49-F238E27FC236}">
                <a16:creationId xmlns:a16="http://schemas.microsoft.com/office/drawing/2014/main" id="{F32395D0-CEA1-CADC-DB3B-D926BF62D46B}"/>
              </a:ext>
            </a:extLst>
          </p:cNvPr>
          <p:cNvPicPr>
            <a:picLocks noChangeAspect="1"/>
          </p:cNvPicPr>
          <p:nvPr/>
        </p:nvPicPr>
        <p:blipFill>
          <a:blip r:embed="rId10"/>
          <a:stretch>
            <a:fillRect/>
          </a:stretch>
        </p:blipFill>
        <p:spPr>
          <a:xfrm>
            <a:off x="10984544" y="3310720"/>
            <a:ext cx="1243478" cy="1044055"/>
          </a:xfrm>
          <a:prstGeom prst="rect">
            <a:avLst/>
          </a:prstGeom>
        </p:spPr>
      </p:pic>
      <p:pic>
        <p:nvPicPr>
          <p:cNvPr id="23" name="Picture 22" descr="A red letter with a white background&#10;&#10;Description automatically generated">
            <a:extLst>
              <a:ext uri="{FF2B5EF4-FFF2-40B4-BE49-F238E27FC236}">
                <a16:creationId xmlns:a16="http://schemas.microsoft.com/office/drawing/2014/main" id="{F6B57CE5-6278-2E8A-7CDE-3CF340AF43F7}"/>
              </a:ext>
            </a:extLst>
          </p:cNvPr>
          <p:cNvPicPr>
            <a:picLocks noChangeAspect="1"/>
          </p:cNvPicPr>
          <p:nvPr/>
        </p:nvPicPr>
        <p:blipFill>
          <a:blip r:embed="rId11"/>
          <a:stretch>
            <a:fillRect/>
          </a:stretch>
        </p:blipFill>
        <p:spPr>
          <a:xfrm>
            <a:off x="9337345" y="136207"/>
            <a:ext cx="2729553" cy="364485"/>
          </a:xfrm>
          <a:prstGeom prst="rect">
            <a:avLst/>
          </a:prstGeom>
        </p:spPr>
      </p:pic>
      <p:pic>
        <p:nvPicPr>
          <p:cNvPr id="25" name="Picture 24" descr="A group of people with different colored shapes&#10;&#10;Description automatically generated">
            <a:extLst>
              <a:ext uri="{FF2B5EF4-FFF2-40B4-BE49-F238E27FC236}">
                <a16:creationId xmlns:a16="http://schemas.microsoft.com/office/drawing/2014/main" id="{0A228FB6-182E-FB91-F102-4641B4EE02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77752" y="2723130"/>
            <a:ext cx="2194560" cy="1906451"/>
          </a:xfrm>
          <a:prstGeom prst="rect">
            <a:avLst/>
          </a:prstGeom>
        </p:spPr>
      </p:pic>
      <p:pic>
        <p:nvPicPr>
          <p:cNvPr id="16" name="Picture 15" descr="A group of women posing for a photo&#10;&#10;Description automatically generated">
            <a:extLst>
              <a:ext uri="{FF2B5EF4-FFF2-40B4-BE49-F238E27FC236}">
                <a16:creationId xmlns:a16="http://schemas.microsoft.com/office/drawing/2014/main" id="{503CCDB3-CCDC-F79A-0C62-D2A06E070D27}"/>
              </a:ext>
            </a:extLst>
          </p:cNvPr>
          <p:cNvPicPr>
            <a:picLocks noChangeAspect="1"/>
          </p:cNvPicPr>
          <p:nvPr/>
        </p:nvPicPr>
        <p:blipFill rotWithShape="1">
          <a:blip r:embed="rId13"/>
          <a:srcRect t="36418" r="8520" b="5075"/>
          <a:stretch/>
        </p:blipFill>
        <p:spPr>
          <a:xfrm>
            <a:off x="197093" y="2200170"/>
            <a:ext cx="2804443" cy="1351227"/>
          </a:xfrm>
          <a:prstGeom prst="rect">
            <a:avLst/>
          </a:prstGeom>
        </p:spPr>
      </p:pic>
    </p:spTree>
    <p:extLst>
      <p:ext uri="{BB962C8B-B14F-4D97-AF65-F5344CB8AC3E}">
        <p14:creationId xmlns:p14="http://schemas.microsoft.com/office/powerpoint/2010/main" val="2131686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452f17-5641-42b3-a5f6-9fdd8196b8c8" xsi:nil="true"/>
    <lcf76f155ced4ddcb4097134ff3c332f xmlns="0cae1e08-44f7-4956-a4fd-2942315245e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2970DF968D984980281953926C156A" ma:contentTypeVersion="17" ma:contentTypeDescription="Create a new document." ma:contentTypeScope="" ma:versionID="7f902e2c025acc1bdb3b82d2674e257e">
  <xsd:schema xmlns:xsd="http://www.w3.org/2001/XMLSchema" xmlns:xs="http://www.w3.org/2001/XMLSchema" xmlns:p="http://schemas.microsoft.com/office/2006/metadata/properties" xmlns:ns2="0cae1e08-44f7-4956-a4fd-2942315245ee" xmlns:ns3="75452f17-5641-42b3-a5f6-9fdd8196b8c8" targetNamespace="http://schemas.microsoft.com/office/2006/metadata/properties" ma:root="true" ma:fieldsID="c3df8d5db51bb90409069fe670b54ca0" ns2:_="" ns3:_="">
    <xsd:import namespace="0cae1e08-44f7-4956-a4fd-2942315245ee"/>
    <xsd:import namespace="75452f17-5641-42b3-a5f6-9fdd8196b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e1e08-44f7-4956-a4fd-29423152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452f17-5641-42b3-a5f6-9fdd8196b8c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9cfc74-7190-4b21-a8da-fc6ff55676f2}" ma:internalName="TaxCatchAll" ma:showField="CatchAllData" ma:web="75452f17-5641-42b3-a5f6-9fdd8196b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9676E5-536B-45A1-A52E-BA90DBDA0431}">
  <ds:schemaRefs>
    <ds:schemaRef ds:uri="http://schemas.microsoft.com/sharepoint/v3/contenttype/forms"/>
  </ds:schemaRefs>
</ds:datastoreItem>
</file>

<file path=customXml/itemProps2.xml><?xml version="1.0" encoding="utf-8"?>
<ds:datastoreItem xmlns:ds="http://schemas.openxmlformats.org/officeDocument/2006/customXml" ds:itemID="{887B92A9-2009-4083-B290-9F7A2647D328}">
  <ds:schemaRefs>
    <ds:schemaRef ds:uri="0cae1e08-44f7-4956-a4fd-2942315245ee"/>
    <ds:schemaRef ds:uri="75452f17-5641-42b3-a5f6-9fdd8196b8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A146BF-AB98-42C8-BAF7-A7D31691E78D}">
  <ds:schemaRefs>
    <ds:schemaRef ds:uri="0cae1e08-44f7-4956-a4fd-2942315245ee"/>
    <ds:schemaRef ds:uri="75452f17-5641-42b3-a5f6-9fdd8196b8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Duffy, Darby H</dc:creator>
  <cp:revision>29</cp:revision>
  <dcterms:created xsi:type="dcterms:W3CDTF">2023-10-12T16:02:47Z</dcterms:created>
  <dcterms:modified xsi:type="dcterms:W3CDTF">2023-12-01T02:42:55Z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0x010100922970DF968D984980281953926C156A</vt:lpwstr>
  </property>
  <property fmtid="{D5CDD505-2E9C-101B-9397-08002B2CF9AE}" pid="3" name="MediaServiceImageTags">
    <vt:lpwstr/>
  </property>
</Properties>
</file>